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2" r:id="rId8"/>
    <p:sldId id="273" r:id="rId9"/>
    <p:sldId id="274" r:id="rId10"/>
    <p:sldId id="264" r:id="rId11"/>
  </p:sldIdLst>
  <p:sldSz cx="10042525" cy="7775575"/>
  <p:notesSz cx="7775575" cy="10042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>
      <p:cViewPr>
        <p:scale>
          <a:sx n="90" d="100"/>
          <a:sy n="90" d="100"/>
        </p:scale>
        <p:origin x="2032" y="3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475" y="2416175"/>
            <a:ext cx="8537575" cy="1665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538" y="4406900"/>
            <a:ext cx="7029450" cy="19859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873D5-EAAD-4105-A0D0-8C3F3BC1B1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5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94B62-8A7F-46A4-B7FD-571AB213A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6450" y="690563"/>
            <a:ext cx="2133600" cy="6221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2475" y="690563"/>
            <a:ext cx="6251575" cy="6221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0AF9A-2ADD-4ACD-BED5-AC8450BA30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9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538B-A5A5-4373-B2E9-6E06FE5291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7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750" y="4995863"/>
            <a:ext cx="8535988" cy="15446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750" y="3295650"/>
            <a:ext cx="8535988" cy="17002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86594-737F-4CF9-9FFC-D89B6223B0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0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5" y="2246313"/>
            <a:ext cx="4192588" cy="4665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2246313"/>
            <a:ext cx="4192587" cy="4665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2036C-EC2F-4955-B749-14931C254A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3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311150"/>
            <a:ext cx="90392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650" y="1739900"/>
            <a:ext cx="4437063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" y="2465388"/>
            <a:ext cx="4437063" cy="4479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739900"/>
            <a:ext cx="443865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2465388"/>
            <a:ext cx="4438650" cy="4479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2D5B9-1749-4840-AA7E-C711E2ED4A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2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EDD74-279E-4ED7-A27D-9E03EC000B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9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220F8-DCC6-40A0-A4D7-7A6A5D71AB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309563"/>
            <a:ext cx="3305175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888" y="309563"/>
            <a:ext cx="5614987" cy="6635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650" y="1627188"/>
            <a:ext cx="3305175" cy="5318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7D4C1-B767-436E-B9BD-4B15B58210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9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0" y="5443538"/>
            <a:ext cx="6026150" cy="6413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68500" y="695325"/>
            <a:ext cx="6026150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8500" y="6084888"/>
            <a:ext cx="6026150" cy="9128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896B0-ACD5-43FD-983F-1398E0805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2475" y="690563"/>
            <a:ext cx="85375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2475" y="2246313"/>
            <a:ext cx="8537575" cy="46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475" y="7083425"/>
            <a:ext cx="209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0588" y="7083425"/>
            <a:ext cx="3181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7725" y="7083425"/>
            <a:ext cx="209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BF541A3-4897-4DB3-94C7-6529D095E1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12713" y="7353300"/>
            <a:ext cx="3944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Sans" charset="0"/>
              </a:rPr>
              <a:t>TRANS4330, J.H. Roberts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47713" y="1557338"/>
            <a:ext cx="861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Persuasion &amp; social media structures</a:t>
            </a:r>
            <a:endParaRPr lang="en-US" sz="3600" dirty="0">
              <a:solidFill>
                <a:srgbClr val="FFFFFF"/>
              </a:solidFill>
              <a:latin typeface="GillSans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223963" y="3749675"/>
            <a:ext cx="85582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COMS2200 </a:t>
            </a:r>
            <a:r>
              <a:rPr lang="mr-IN" dirty="0" smtClean="0">
                <a:solidFill>
                  <a:srgbClr val="FFFFFF"/>
                </a:solidFill>
                <a:latin typeface="GillSans" charset="0"/>
              </a:rPr>
              <a:t>–</a:t>
            </a: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 computer tools for communication</a:t>
            </a:r>
            <a:endParaRPr lang="en-US" dirty="0">
              <a:solidFill>
                <a:srgbClr val="FFFFFF"/>
              </a:solidFill>
              <a:latin typeface="GillSans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98500" y="3888601"/>
            <a:ext cx="32750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>
                <a:solidFill>
                  <a:srgbClr val="FFFFFF"/>
                </a:solidFill>
                <a:latin typeface="GillSans" charset="0"/>
              </a:rPr>
              <a:t>Questions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710113" y="676275"/>
            <a:ext cx="5010150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</a:pPr>
            <a:r>
              <a:rPr lang="en-US" sz="39100" dirty="0">
                <a:solidFill>
                  <a:srgbClr val="FFFFFF"/>
                </a:solidFill>
                <a:latin typeface="GillSans" charset="0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77862" y="1449387"/>
            <a:ext cx="3275013" cy="22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C0C0C0"/>
                </a:solidFill>
                <a:latin typeface="GillSans" charset="0"/>
              </a:rPr>
              <a:t>Persuasion and social media structures:</a:t>
            </a:r>
            <a:endParaRPr lang="en-US" sz="3600" dirty="0">
              <a:solidFill>
                <a:srgbClr val="FFFFFF"/>
              </a:solidFill>
              <a:latin typeface="GillSans" charset="0"/>
            </a:endParaRPr>
          </a:p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C0C0C0"/>
                </a:solidFill>
                <a:latin typeface="GillSans" charset="0"/>
              </a:rPr>
              <a:t>overview</a:t>
            </a:r>
            <a:endParaRPr lang="en-US" sz="3600" dirty="0">
              <a:solidFill>
                <a:srgbClr val="C0C0C0"/>
              </a:solidFill>
              <a:latin typeface="GillSans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716462" y="1557853"/>
            <a:ext cx="501015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dirty="0">
                <a:solidFill>
                  <a:srgbClr val="FFFFFF"/>
                </a:solidFill>
                <a:latin typeface="GillSans" charset="0"/>
              </a:rPr>
              <a:t>Overview: </a:t>
            </a: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GillSans" charset="0"/>
              </a:rPr>
            </a:b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what do we mean by persuasion?</a:t>
            </a:r>
            <a:endParaRPr lang="en-US" dirty="0" smtClean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Social media:</a:t>
            </a:r>
            <a:endParaRPr lang="en-US" dirty="0" smtClean="0">
              <a:solidFill>
                <a:srgbClr val="FFFFFF"/>
              </a:solidFill>
              <a:latin typeface="GillSans" charset="0"/>
            </a:endParaRPr>
          </a:p>
          <a:p>
            <a:pPr marL="376237" lvl="1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dirty="0">
                <a:solidFill>
                  <a:srgbClr val="FFFFFF"/>
                </a:solidFill>
                <a:latin typeface="GillSans" charset="0"/>
              </a:rPr>
              <a:t>-distribution &amp; media technologies</a:t>
            </a:r>
          </a:p>
          <a:p>
            <a:pPr marL="376237" lvl="1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-structures &amp; functions; </a:t>
            </a:r>
            <a:r>
              <a:rPr lang="en-US" dirty="0">
                <a:solidFill>
                  <a:srgbClr val="FFFFFF"/>
                </a:solidFill>
                <a:latin typeface="GillSans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rhetorical / persuasive functions</a:t>
            </a:r>
            <a:endParaRPr lang="en-US" dirty="0" smtClean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ct val="100000"/>
              </a:spcAft>
              <a:buClr>
                <a:srgbClr val="FFFFFF"/>
              </a:buClr>
              <a:buSzPct val="64000"/>
            </a:pPr>
            <a:endParaRPr lang="en-US" dirty="0">
              <a:solidFill>
                <a:srgbClr val="FFFFFF"/>
              </a:solidFill>
              <a:latin typeface="GillSans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98500" y="2719448"/>
            <a:ext cx="3275013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C0C0C0"/>
                </a:solidFill>
                <a:latin typeface="GillSans" charset="0"/>
              </a:rPr>
              <a:t>Overview / recap: what is persuasion</a:t>
            </a:r>
            <a:endParaRPr lang="en-US" sz="3600" dirty="0">
              <a:solidFill>
                <a:srgbClr val="C0C0C0"/>
              </a:solidFill>
              <a:latin typeface="GillSans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35462" y="1519118"/>
            <a:ext cx="501015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Approaches to persuasion: </a:t>
            </a:r>
          </a:p>
          <a:p>
            <a:pPr marL="719137" lvl="1" indent="-342900">
              <a:spcAft>
                <a:spcPct val="100000"/>
              </a:spcAft>
              <a:buClr>
                <a:srgbClr val="FFFFFF"/>
              </a:buClr>
              <a:buSzPct val="64000"/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Ancient: logic, emotion, character</a:t>
            </a:r>
          </a:p>
          <a:p>
            <a:pPr marL="719137" lvl="1" indent="-342900">
              <a:spcAft>
                <a:spcPct val="100000"/>
              </a:spcAft>
              <a:buClr>
                <a:srgbClr val="FFFFFF"/>
              </a:buClr>
              <a:buSzPct val="64000"/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  <a:latin typeface="GillSans" charset="0"/>
              </a:rPr>
              <a:t>Modern: (self) identification, drama / narrative, advertising / agitprop</a:t>
            </a:r>
            <a:endParaRPr lang="en-US" dirty="0" smtClean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ct val="100000"/>
              </a:spcAft>
              <a:buClr>
                <a:srgbClr val="FFFFFF"/>
              </a:buClr>
              <a:buSzPct val="64000"/>
            </a:pPr>
            <a:endParaRPr lang="en-US" dirty="0">
              <a:solidFill>
                <a:srgbClr val="FFFFFF"/>
              </a:solidFill>
              <a:latin typeface="GillSans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1662" y="2536785"/>
            <a:ext cx="3275013" cy="174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Social media: common view</a:t>
            </a:r>
            <a:endParaRPr lang="en-US" sz="3600" dirty="0">
              <a:solidFill>
                <a:srgbClr val="FFFFFF"/>
              </a:solidFill>
              <a:latin typeface="GillSans" charset="0"/>
            </a:endParaRPr>
          </a:p>
          <a:p>
            <a:pPr>
              <a:spcAft>
                <a:spcPct val="15000"/>
              </a:spcAft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"/>
          <a:stretch/>
        </p:blipFill>
        <p:spPr>
          <a:xfrm>
            <a:off x="3894137" y="306387"/>
            <a:ext cx="5904401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77862" y="382587"/>
            <a:ext cx="9144000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Social media today: distribution &amp; media tech</a:t>
            </a:r>
            <a:endParaRPr lang="en-US" sz="3600" dirty="0">
              <a:solidFill>
                <a:srgbClr val="FFFFFF"/>
              </a:solidFill>
              <a:latin typeface="GillSans" charset="0"/>
            </a:endParaRPr>
          </a:p>
          <a:p>
            <a:pPr>
              <a:spcAft>
                <a:spcPct val="15000"/>
              </a:spcAft>
            </a:pP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77862" y="4344987"/>
            <a:ext cx="8915400" cy="359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F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undamentally reliant on web technologies (the web itself, HTML, scripts, client-server / IP networks and tools, databases, XML and cloud applications</a:t>
            </a: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endParaRPr lang="en-US" sz="1800" dirty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F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undamentally bound by rules of digital media: sampling, time-independence, transportability of data</a:t>
            </a: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endParaRPr lang="en-US" sz="1800" dirty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Still emerging, evolving: </a:t>
            </a:r>
          </a:p>
          <a:p>
            <a:pPr marL="638174" lvl="1" indent="-324000">
              <a:spcAft>
                <a:spcPts val="200"/>
              </a:spcAft>
              <a:buClr>
                <a:srgbClr val="FFFFFF"/>
              </a:buClr>
              <a:buSzPct val="64000"/>
              <a:buFont typeface="Arial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balancing privacy vs personal exploitation</a:t>
            </a:r>
          </a:p>
          <a:p>
            <a:pPr marL="638174" lvl="1" indent="-324000">
              <a:spcAft>
                <a:spcPts val="200"/>
              </a:spcAft>
              <a:buClr>
                <a:srgbClr val="FFFFFF"/>
              </a:buClr>
              <a:buSzPct val="64000"/>
              <a:buFont typeface="Arial" charset="0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balancing disruption unregulated / self-regulated &amp; regulated economy</a:t>
            </a:r>
            <a:endParaRPr lang="en-US" sz="1800" dirty="0" smtClean="0">
              <a:solidFill>
                <a:srgbClr val="FFFFFF"/>
              </a:solidFill>
              <a:latin typeface="GillSans" charset="0"/>
            </a:endParaRPr>
          </a:p>
          <a:p>
            <a:pPr marL="0" indent="-324000">
              <a:spcAft>
                <a:spcPct val="100000"/>
              </a:spcAft>
              <a:buClr>
                <a:srgbClr val="FFFFFF"/>
              </a:buClr>
              <a:buSzPct val="64000"/>
            </a:pPr>
            <a:endParaRPr lang="en-US" sz="2000" dirty="0" smtClean="0">
              <a:solidFill>
                <a:srgbClr val="FFFFFF"/>
              </a:solidFill>
              <a:latin typeface="GillSans" charset="0"/>
            </a:endParaRPr>
          </a:p>
          <a:p>
            <a:pPr marL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sz="2000" dirty="0" smtClean="0">
                <a:solidFill>
                  <a:srgbClr val="FFFFFF"/>
                </a:solidFill>
                <a:latin typeface="GillSans" charset="0"/>
              </a:rPr>
              <a:t> </a:t>
            </a:r>
            <a:endParaRPr lang="en-US" sz="2000" dirty="0">
              <a:solidFill>
                <a:srgbClr val="FFFFFF"/>
              </a:solidFill>
              <a:latin typeface="Gill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1144587"/>
            <a:ext cx="6100762" cy="299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6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77862" y="701135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Facebook 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77862" y="5078521"/>
            <a:ext cx="8915400" cy="21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Symbolic </a:t>
            </a:r>
            <a:r>
              <a:rPr lang="en-US" sz="1800" dirty="0">
                <a:solidFill>
                  <a:srgbClr val="FFFFFF"/>
                </a:solidFill>
                <a:latin typeface="GillSans" charset="0"/>
                <a:sym typeface="Wingdings"/>
              </a:rPr>
              <a:t>s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tructures: the wall, the update, the post // images, links, videos, text</a:t>
            </a:r>
            <a:endParaRPr lang="en-US" sz="1800" dirty="0">
              <a:solidFill>
                <a:srgbClr val="FFFFFF"/>
              </a:solidFill>
              <a:latin typeface="GillSans" charset="0"/>
            </a:endParaRPr>
          </a:p>
          <a:p>
            <a:pPr marL="285750" indent="-285750">
              <a:spcAft>
                <a:spcPts val="200"/>
              </a:spcAft>
              <a:buClr>
                <a:srgbClr val="FFFFFF"/>
              </a:buClr>
              <a:buSzPct val="64000"/>
              <a:buFont typeface="Wingdings" charset="2"/>
              <a:buChar char="à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Rhetorical function: the commons, the friends network, shared interests / dislikes; surprising use: the echo chamber, propaganda for elections</a:t>
            </a:r>
          </a:p>
          <a:p>
            <a:pPr marL="285750" indent="-285750">
              <a:spcAft>
                <a:spcPts val="200"/>
              </a:spcAft>
              <a:buClr>
                <a:srgbClr val="FFFFFF"/>
              </a:buClr>
              <a:buSzPct val="64000"/>
              <a:buFont typeface="Wingdings" charset="2"/>
              <a:buChar char="à"/>
            </a:pPr>
            <a:endParaRPr lang="en-US" sz="1800" dirty="0">
              <a:solidFill>
                <a:srgbClr val="FFFFFF"/>
              </a:solidFill>
              <a:latin typeface="GillSans" charset="0"/>
              <a:sym typeface="Wingdings"/>
            </a:endParaRPr>
          </a:p>
          <a:p>
            <a:pPr marL="285750" indent="-285750">
              <a:spcAft>
                <a:spcPts val="200"/>
              </a:spcAft>
              <a:buClr>
                <a:srgbClr val="FFFFFF"/>
              </a:buClr>
              <a:buSzPct val="64000"/>
              <a:buFont typeface="Wingdings" charset="2"/>
              <a:buChar char="à"/>
            </a:pPr>
            <a:r>
              <a:rPr lang="en-US" sz="1800" dirty="0">
                <a:solidFill>
                  <a:srgbClr val="FFFFFF"/>
                </a:solidFill>
                <a:latin typeface="GillSans" charset="0"/>
              </a:rPr>
              <a:t>https://</a:t>
            </a:r>
            <a:r>
              <a:rPr lang="en-US" sz="1800" dirty="0" err="1">
                <a:solidFill>
                  <a:srgbClr val="FFFFFF"/>
                </a:solidFill>
                <a:latin typeface="GillSans" charset="0"/>
              </a:rPr>
              <a:t>www.cnet.com</a:t>
            </a:r>
            <a:r>
              <a:rPr lang="en-US" sz="1800" dirty="0">
                <a:solidFill>
                  <a:srgbClr val="FFFFFF"/>
                </a:solidFill>
                <a:latin typeface="GillSans" charset="0"/>
              </a:rPr>
              <a:t>/news/</a:t>
            </a:r>
            <a:r>
              <a:rPr lang="en-US" sz="1800" dirty="0" err="1">
                <a:solidFill>
                  <a:srgbClr val="FFFFFF"/>
                </a:solidFill>
                <a:latin typeface="GillSans" charset="0"/>
              </a:rPr>
              <a:t>facebook</a:t>
            </a:r>
            <a:r>
              <a:rPr lang="en-US" sz="1800" dirty="0">
                <a:solidFill>
                  <a:srgbClr val="FFFFFF"/>
                </a:solidFill>
                <a:latin typeface="GillSans" charset="0"/>
              </a:rPr>
              <a:t>-</a:t>
            </a:r>
            <a:r>
              <a:rPr lang="en-US" sz="1800" dirty="0" err="1">
                <a:solidFill>
                  <a:srgbClr val="FFFFFF"/>
                </a:solidFill>
                <a:latin typeface="GillSans" charset="0"/>
              </a:rPr>
              <a:t>isnt</a:t>
            </a:r>
            <a:r>
              <a:rPr lang="en-US" sz="1800" dirty="0">
                <a:solidFill>
                  <a:srgbClr val="FFFFFF"/>
                </a:solidFill>
                <a:latin typeface="GillSans" charset="0"/>
              </a:rPr>
              <a:t>-a-community-its-a-weapon/</a:t>
            </a:r>
            <a:endParaRPr lang="en-US" sz="1800" dirty="0" smtClean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endParaRPr lang="en-US" sz="2000" dirty="0" smtClean="0">
              <a:solidFill>
                <a:srgbClr val="FFFFFF"/>
              </a:solidFill>
              <a:latin typeface="GillSans" charset="0"/>
            </a:endParaRPr>
          </a:p>
          <a:p>
            <a:pPr marL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sz="2000" dirty="0" smtClean="0">
                <a:solidFill>
                  <a:srgbClr val="FFFFFF"/>
                </a:solidFill>
                <a:latin typeface="GillSans" charset="0"/>
              </a:rPr>
              <a:t> </a:t>
            </a:r>
            <a:endParaRPr lang="en-US" sz="2000" dirty="0">
              <a:solidFill>
                <a:srgbClr val="FFFFFF"/>
              </a:solidFill>
              <a:latin typeface="Gill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" y="1525587"/>
            <a:ext cx="6127751" cy="34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2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77862" y="701135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YouTube 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77862" y="3963987"/>
            <a:ext cx="8915400" cy="119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Symbolic </a:t>
            </a:r>
            <a:r>
              <a:rPr lang="en-US" sz="1800" dirty="0">
                <a:solidFill>
                  <a:srgbClr val="FFFFFF"/>
                </a:solidFill>
                <a:latin typeface="GillSans" charset="0"/>
                <a:sym typeface="Wingdings"/>
              </a:rPr>
              <a:t>s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tructures:  the channel, the subscription, videos, audio, text</a:t>
            </a:r>
            <a:endParaRPr lang="en-US" sz="1800" dirty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Rhetorical function:  personal TV, non-official shows, public sourcing of for-sale content, surprising use: instructional video / how to / education</a:t>
            </a:r>
            <a:endParaRPr lang="en-US" sz="2000" dirty="0" smtClean="0">
              <a:solidFill>
                <a:srgbClr val="FFFFFF"/>
              </a:solidFill>
              <a:latin typeface="GillSans" charset="0"/>
            </a:endParaRPr>
          </a:p>
          <a:p>
            <a:pPr marL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sz="2000" dirty="0" smtClean="0">
                <a:solidFill>
                  <a:srgbClr val="FFFFFF"/>
                </a:solidFill>
                <a:latin typeface="GillSans" charset="0"/>
              </a:rPr>
              <a:t> </a:t>
            </a:r>
            <a:endParaRPr lang="en-US" sz="2000" dirty="0">
              <a:solidFill>
                <a:srgbClr val="FFFFFF"/>
              </a:solidFill>
              <a:latin typeface="Gill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2055306"/>
            <a:ext cx="60325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7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77862" y="701135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Instagram 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77862" y="5547879"/>
            <a:ext cx="8915400" cy="119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Symbolic </a:t>
            </a:r>
            <a:r>
              <a:rPr lang="en-US" sz="1800" dirty="0">
                <a:solidFill>
                  <a:srgbClr val="FFFFFF"/>
                </a:solidFill>
                <a:latin typeface="GillSans" charset="0"/>
                <a:sym typeface="Wingdings"/>
              </a:rPr>
              <a:t>s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tructures:  photo album, visual commons, self(</a:t>
            </a:r>
            <a:r>
              <a:rPr lang="en-US" sz="1800" dirty="0" err="1" smtClean="0">
                <a:solidFill>
                  <a:srgbClr val="FFFFFF"/>
                </a:solidFill>
                <a:latin typeface="GillSans" charset="0"/>
              </a:rPr>
              <a:t>ie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)-expression, images, movies, text</a:t>
            </a:r>
            <a:endParaRPr lang="en-US" sz="1800" dirty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Rhetorical function: personal diary, electronic mirror, surprising use: food catalog, cat (pet) catalog, narcissistic expression </a:t>
            </a:r>
            <a:endParaRPr lang="en-US" sz="2000" dirty="0" smtClean="0">
              <a:solidFill>
                <a:srgbClr val="FFFFFF"/>
              </a:solidFill>
              <a:latin typeface="GillSans" charset="0"/>
            </a:endParaRPr>
          </a:p>
          <a:p>
            <a:pPr marL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sz="2000" dirty="0" smtClean="0">
                <a:solidFill>
                  <a:srgbClr val="FFFFFF"/>
                </a:solidFill>
                <a:latin typeface="GillSans" charset="0"/>
              </a:rPr>
              <a:t> </a:t>
            </a:r>
            <a:endParaRPr lang="en-US" sz="2000" dirty="0">
              <a:solidFill>
                <a:srgbClr val="FFFFFF"/>
              </a:solidFill>
              <a:latin typeface="Gill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1601787"/>
            <a:ext cx="6731000" cy="33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77862" y="701135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3600" dirty="0" smtClean="0">
                <a:solidFill>
                  <a:srgbClr val="FFFFFF"/>
                </a:solidFill>
                <a:latin typeface="GillSans" charset="0"/>
              </a:rPr>
              <a:t>Twitter 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77862" y="5578088"/>
            <a:ext cx="8915400" cy="119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marL="80963" indent="-80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Symbolic </a:t>
            </a:r>
            <a:r>
              <a:rPr lang="en-US" sz="1800" dirty="0">
                <a:solidFill>
                  <a:srgbClr val="FFFFFF"/>
                </a:solidFill>
                <a:latin typeface="GillSans" charset="0"/>
                <a:sym typeface="Wingdings"/>
              </a:rPr>
              <a:t>s</a:t>
            </a:r>
            <a:r>
              <a:rPr lang="en-US" sz="1800" dirty="0" smtClean="0">
                <a:solidFill>
                  <a:srgbClr val="FFFFFF"/>
                </a:solidFill>
                <a:latin typeface="GillSans" charset="0"/>
              </a:rPr>
              <a:t>tructures:  the tweet / sound bite, abstract, gossip, text, pictures, links </a:t>
            </a:r>
            <a:endParaRPr lang="en-US" sz="1800" dirty="0">
              <a:solidFill>
                <a:srgbClr val="FFFFFF"/>
              </a:solidFill>
              <a:latin typeface="GillSans" charset="0"/>
            </a:endParaRPr>
          </a:p>
          <a:p>
            <a:pPr marL="0" indent="0">
              <a:spcAft>
                <a:spcPts val="200"/>
              </a:spcAft>
              <a:buClr>
                <a:srgbClr val="FFFFFF"/>
              </a:buClr>
              <a:buSzPct val="64000"/>
            </a:pPr>
            <a:r>
              <a:rPr lang="en-US" sz="1800" dirty="0" smtClean="0">
                <a:solidFill>
                  <a:srgbClr val="FFFFFF"/>
                </a:solidFill>
                <a:latin typeface="GillSans" charset="0"/>
                <a:sym typeface="Wingdings"/>
              </a:rPr>
              <a:t> Rhetorical function:  advertising, notification, news, brief information, social comment, social judgement, surprising use: POTUS propaganda platform</a:t>
            </a:r>
            <a:endParaRPr lang="en-US" sz="2000" dirty="0" smtClean="0">
              <a:solidFill>
                <a:srgbClr val="FFFFFF"/>
              </a:solidFill>
              <a:latin typeface="GillSans" charset="0"/>
            </a:endParaRPr>
          </a:p>
          <a:p>
            <a:pPr marL="0">
              <a:spcAft>
                <a:spcPct val="100000"/>
              </a:spcAft>
              <a:buClr>
                <a:srgbClr val="FFFFFF"/>
              </a:buClr>
              <a:buSzPct val="64000"/>
            </a:pPr>
            <a:r>
              <a:rPr lang="en-US" sz="2000" dirty="0" smtClean="0">
                <a:solidFill>
                  <a:srgbClr val="FFFFFF"/>
                </a:solidFill>
                <a:latin typeface="GillSans" charset="0"/>
              </a:rPr>
              <a:t> </a:t>
            </a:r>
            <a:endParaRPr lang="en-US" sz="2000" dirty="0">
              <a:solidFill>
                <a:srgbClr val="FFFFFF"/>
              </a:solidFill>
              <a:latin typeface="Gill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1467159"/>
            <a:ext cx="3835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0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316</Words>
  <Application>Microsoft Macintosh PowerPoint</Application>
  <PresentationFormat>Custom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GillSans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</dc:creator>
  <cp:lastModifiedBy>JAMIE Roberts</cp:lastModifiedBy>
  <cp:revision>23</cp:revision>
  <dcterms:modified xsi:type="dcterms:W3CDTF">2018-08-02T19:50:00Z</dcterms:modified>
</cp:coreProperties>
</file>